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2"/>
  </p:notesMasterIdLst>
  <p:sldIdLst>
    <p:sldId id="258" r:id="rId3"/>
    <p:sldId id="259" r:id="rId4"/>
    <p:sldId id="260" r:id="rId5"/>
    <p:sldId id="261" r:id="rId6"/>
    <p:sldId id="257" r:id="rId7"/>
    <p:sldId id="263" r:id="rId8"/>
    <p:sldId id="265" r:id="rId9"/>
    <p:sldId id="262" r:id="rId10"/>
    <p:sldId id="264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02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3152FF-FCB5-49DE-A918-753332896833}" type="doc">
      <dgm:prSet loTypeId="urn:microsoft.com/office/officeart/2005/8/layout/venn1" loCatId="relationship" qsTypeId="urn:microsoft.com/office/officeart/2005/8/quickstyle/simple1" qsCatId="simple" csTypeId="urn:microsoft.com/office/officeart/2005/8/colors/colorful1#1" csCatId="colorful" phldr="1"/>
      <dgm:spPr/>
    </dgm:pt>
    <dgm:pt modelId="{930CFE80-9C0B-49E7-9B43-BDCD8FCF94C7}">
      <dgm:prSet phldrT="[Text]" custT="1"/>
      <dgm:spPr/>
      <dgm:t>
        <a:bodyPr/>
        <a:lstStyle/>
        <a:p>
          <a:r>
            <a:rPr lang="en-US" sz="3600" dirty="0" smtClean="0"/>
            <a:t>Access</a:t>
          </a:r>
          <a:endParaRPr lang="en-US" sz="3600" dirty="0"/>
        </a:p>
      </dgm:t>
    </dgm:pt>
    <dgm:pt modelId="{2CB619B0-732F-4AC0-9C14-DA7FB6BC4013}" type="parTrans" cxnId="{4924C33F-F822-4087-B7B3-E2F7AC983824}">
      <dgm:prSet/>
      <dgm:spPr/>
      <dgm:t>
        <a:bodyPr/>
        <a:lstStyle/>
        <a:p>
          <a:endParaRPr lang="en-US"/>
        </a:p>
      </dgm:t>
    </dgm:pt>
    <dgm:pt modelId="{1176B575-7970-46AD-ACF4-E917858E8208}" type="sibTrans" cxnId="{4924C33F-F822-4087-B7B3-E2F7AC983824}">
      <dgm:prSet/>
      <dgm:spPr/>
      <dgm:t>
        <a:bodyPr/>
        <a:lstStyle/>
        <a:p>
          <a:endParaRPr lang="en-US"/>
        </a:p>
      </dgm:t>
    </dgm:pt>
    <dgm:pt modelId="{E078BC8F-228D-4E6E-8E1D-E52792CB574A}">
      <dgm:prSet phldrT="[Text]" custT="1"/>
      <dgm:spPr/>
      <dgm:t>
        <a:bodyPr/>
        <a:lstStyle/>
        <a:p>
          <a:r>
            <a:rPr lang="en-US" sz="3600" dirty="0" smtClean="0"/>
            <a:t>Quality</a:t>
          </a:r>
          <a:endParaRPr lang="en-US" sz="3600" dirty="0"/>
        </a:p>
      </dgm:t>
    </dgm:pt>
    <dgm:pt modelId="{0251A269-D18B-4E46-A047-71D3739833DC}" type="parTrans" cxnId="{194DDC63-0121-470F-BF12-3066AB19F145}">
      <dgm:prSet/>
      <dgm:spPr/>
      <dgm:t>
        <a:bodyPr/>
        <a:lstStyle/>
        <a:p>
          <a:endParaRPr lang="en-US"/>
        </a:p>
      </dgm:t>
    </dgm:pt>
    <dgm:pt modelId="{5C3ABA06-940F-4702-82CE-DDA780EFE74F}" type="sibTrans" cxnId="{194DDC63-0121-470F-BF12-3066AB19F145}">
      <dgm:prSet/>
      <dgm:spPr/>
      <dgm:t>
        <a:bodyPr/>
        <a:lstStyle/>
        <a:p>
          <a:endParaRPr lang="en-US"/>
        </a:p>
      </dgm:t>
    </dgm:pt>
    <dgm:pt modelId="{EA820211-8EE2-41DC-9370-DD2527058E92}">
      <dgm:prSet phldrT="[Text]" custT="1"/>
      <dgm:spPr/>
      <dgm:t>
        <a:bodyPr/>
        <a:lstStyle/>
        <a:p>
          <a:r>
            <a:rPr lang="en-US" sz="5400" dirty="0" smtClean="0"/>
            <a:t>  </a:t>
          </a:r>
          <a:r>
            <a:rPr lang="en-US" sz="3600" dirty="0" smtClean="0"/>
            <a:t>Cost</a:t>
          </a:r>
          <a:endParaRPr lang="en-US" sz="3600" dirty="0"/>
        </a:p>
      </dgm:t>
    </dgm:pt>
    <dgm:pt modelId="{F895F877-AD9D-446B-8E7C-B9CD0FDF3046}" type="parTrans" cxnId="{0A3BE531-EB70-40DD-9BDD-C387176D5514}">
      <dgm:prSet/>
      <dgm:spPr/>
      <dgm:t>
        <a:bodyPr/>
        <a:lstStyle/>
        <a:p>
          <a:endParaRPr lang="en-US"/>
        </a:p>
      </dgm:t>
    </dgm:pt>
    <dgm:pt modelId="{FDB9CE72-C115-494B-8B22-71A3567A8851}" type="sibTrans" cxnId="{0A3BE531-EB70-40DD-9BDD-C387176D5514}">
      <dgm:prSet/>
      <dgm:spPr/>
      <dgm:t>
        <a:bodyPr/>
        <a:lstStyle/>
        <a:p>
          <a:endParaRPr lang="en-US"/>
        </a:p>
      </dgm:t>
    </dgm:pt>
    <dgm:pt modelId="{56EDA6D3-2DEC-4187-B3A0-5280CD1EFBF9}" type="pres">
      <dgm:prSet presAssocID="{E33152FF-FCB5-49DE-A918-753332896833}" presName="compositeShape" presStyleCnt="0">
        <dgm:presLayoutVars>
          <dgm:chMax val="7"/>
          <dgm:dir/>
          <dgm:resizeHandles val="exact"/>
        </dgm:presLayoutVars>
      </dgm:prSet>
      <dgm:spPr/>
    </dgm:pt>
    <dgm:pt modelId="{09FFCC41-F6C7-446D-8198-249A9BD98E63}" type="pres">
      <dgm:prSet presAssocID="{930CFE80-9C0B-49E7-9B43-BDCD8FCF94C7}" presName="circ1" presStyleLbl="vennNode1" presStyleIdx="0" presStyleCnt="3"/>
      <dgm:spPr/>
      <dgm:t>
        <a:bodyPr/>
        <a:lstStyle/>
        <a:p>
          <a:endParaRPr lang="en-US"/>
        </a:p>
      </dgm:t>
    </dgm:pt>
    <dgm:pt modelId="{C6FFFC6D-6275-44A7-82E5-D3DF125BDAA9}" type="pres">
      <dgm:prSet presAssocID="{930CFE80-9C0B-49E7-9B43-BDCD8FCF94C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2AF9E7-A7FA-4D51-B214-80E52E83169F}" type="pres">
      <dgm:prSet presAssocID="{E078BC8F-228D-4E6E-8E1D-E52792CB574A}" presName="circ2" presStyleLbl="vennNode1" presStyleIdx="1" presStyleCnt="3"/>
      <dgm:spPr/>
      <dgm:t>
        <a:bodyPr/>
        <a:lstStyle/>
        <a:p>
          <a:endParaRPr lang="en-US"/>
        </a:p>
      </dgm:t>
    </dgm:pt>
    <dgm:pt modelId="{F0761033-2EB5-4879-8A49-EE2F523B540E}" type="pres">
      <dgm:prSet presAssocID="{E078BC8F-228D-4E6E-8E1D-E52792CB574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AD336B-160C-4C31-932C-2B8482310D2D}" type="pres">
      <dgm:prSet presAssocID="{EA820211-8EE2-41DC-9370-DD2527058E92}" presName="circ3" presStyleLbl="vennNode1" presStyleIdx="2" presStyleCnt="3"/>
      <dgm:spPr/>
      <dgm:t>
        <a:bodyPr/>
        <a:lstStyle/>
        <a:p>
          <a:endParaRPr lang="en-US"/>
        </a:p>
      </dgm:t>
    </dgm:pt>
    <dgm:pt modelId="{8578211E-510B-400C-8A4B-BA6F07858A00}" type="pres">
      <dgm:prSet presAssocID="{EA820211-8EE2-41DC-9370-DD2527058E9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4DDC63-0121-470F-BF12-3066AB19F145}" srcId="{E33152FF-FCB5-49DE-A918-753332896833}" destId="{E078BC8F-228D-4E6E-8E1D-E52792CB574A}" srcOrd="1" destOrd="0" parTransId="{0251A269-D18B-4E46-A047-71D3739833DC}" sibTransId="{5C3ABA06-940F-4702-82CE-DDA780EFE74F}"/>
    <dgm:cxn modelId="{8E2227C0-E404-4D16-96C5-666BC8EB4FF0}" type="presOf" srcId="{EA820211-8EE2-41DC-9370-DD2527058E92}" destId="{2BAD336B-160C-4C31-932C-2B8482310D2D}" srcOrd="0" destOrd="0" presId="urn:microsoft.com/office/officeart/2005/8/layout/venn1"/>
    <dgm:cxn modelId="{CF671972-D9AB-481E-A962-EA58439DC8D1}" type="presOf" srcId="{930CFE80-9C0B-49E7-9B43-BDCD8FCF94C7}" destId="{09FFCC41-F6C7-446D-8198-249A9BD98E63}" srcOrd="0" destOrd="0" presId="urn:microsoft.com/office/officeart/2005/8/layout/venn1"/>
    <dgm:cxn modelId="{D7A19FE1-C446-4D58-B72E-C952E07888E7}" type="presOf" srcId="{E078BC8F-228D-4E6E-8E1D-E52792CB574A}" destId="{C32AF9E7-A7FA-4D51-B214-80E52E83169F}" srcOrd="0" destOrd="0" presId="urn:microsoft.com/office/officeart/2005/8/layout/venn1"/>
    <dgm:cxn modelId="{84CBAC93-B365-40DD-812A-1602C4515A27}" type="presOf" srcId="{E078BC8F-228D-4E6E-8E1D-E52792CB574A}" destId="{F0761033-2EB5-4879-8A49-EE2F523B540E}" srcOrd="1" destOrd="0" presId="urn:microsoft.com/office/officeart/2005/8/layout/venn1"/>
    <dgm:cxn modelId="{5D3070B9-B121-4DD9-AF73-6982EE58D695}" type="presOf" srcId="{930CFE80-9C0B-49E7-9B43-BDCD8FCF94C7}" destId="{C6FFFC6D-6275-44A7-82E5-D3DF125BDAA9}" srcOrd="1" destOrd="0" presId="urn:microsoft.com/office/officeart/2005/8/layout/venn1"/>
    <dgm:cxn modelId="{A12D8D24-F3BC-4F07-84D5-AC5D1FD85B72}" type="presOf" srcId="{E33152FF-FCB5-49DE-A918-753332896833}" destId="{56EDA6D3-2DEC-4187-B3A0-5280CD1EFBF9}" srcOrd="0" destOrd="0" presId="urn:microsoft.com/office/officeart/2005/8/layout/venn1"/>
    <dgm:cxn modelId="{86A8CBDB-DBA3-4FB1-9D40-4CC0C413A56F}" type="presOf" srcId="{EA820211-8EE2-41DC-9370-DD2527058E92}" destId="{8578211E-510B-400C-8A4B-BA6F07858A00}" srcOrd="1" destOrd="0" presId="urn:microsoft.com/office/officeart/2005/8/layout/venn1"/>
    <dgm:cxn modelId="{4924C33F-F822-4087-B7B3-E2F7AC983824}" srcId="{E33152FF-FCB5-49DE-A918-753332896833}" destId="{930CFE80-9C0B-49E7-9B43-BDCD8FCF94C7}" srcOrd="0" destOrd="0" parTransId="{2CB619B0-732F-4AC0-9C14-DA7FB6BC4013}" sibTransId="{1176B575-7970-46AD-ACF4-E917858E8208}"/>
    <dgm:cxn modelId="{0A3BE531-EB70-40DD-9BDD-C387176D5514}" srcId="{E33152FF-FCB5-49DE-A918-753332896833}" destId="{EA820211-8EE2-41DC-9370-DD2527058E92}" srcOrd="2" destOrd="0" parTransId="{F895F877-AD9D-446B-8E7C-B9CD0FDF3046}" sibTransId="{FDB9CE72-C115-494B-8B22-71A3567A8851}"/>
    <dgm:cxn modelId="{82D339B9-3D37-4B27-8037-648EE3F7F361}" type="presParOf" srcId="{56EDA6D3-2DEC-4187-B3A0-5280CD1EFBF9}" destId="{09FFCC41-F6C7-446D-8198-249A9BD98E63}" srcOrd="0" destOrd="0" presId="urn:microsoft.com/office/officeart/2005/8/layout/venn1"/>
    <dgm:cxn modelId="{9DECDA15-6B58-41CE-B008-7C764CDEB9F9}" type="presParOf" srcId="{56EDA6D3-2DEC-4187-B3A0-5280CD1EFBF9}" destId="{C6FFFC6D-6275-44A7-82E5-D3DF125BDAA9}" srcOrd="1" destOrd="0" presId="urn:microsoft.com/office/officeart/2005/8/layout/venn1"/>
    <dgm:cxn modelId="{52794E63-F700-4076-B7C5-A8A6C5BE7579}" type="presParOf" srcId="{56EDA6D3-2DEC-4187-B3A0-5280CD1EFBF9}" destId="{C32AF9E7-A7FA-4D51-B214-80E52E83169F}" srcOrd="2" destOrd="0" presId="urn:microsoft.com/office/officeart/2005/8/layout/venn1"/>
    <dgm:cxn modelId="{05C3D746-786B-4E8F-AC06-5E2BD150EA24}" type="presParOf" srcId="{56EDA6D3-2DEC-4187-B3A0-5280CD1EFBF9}" destId="{F0761033-2EB5-4879-8A49-EE2F523B540E}" srcOrd="3" destOrd="0" presId="urn:microsoft.com/office/officeart/2005/8/layout/venn1"/>
    <dgm:cxn modelId="{D0713A44-84C5-4952-A4FB-FFD4CC193296}" type="presParOf" srcId="{56EDA6D3-2DEC-4187-B3A0-5280CD1EFBF9}" destId="{2BAD336B-160C-4C31-932C-2B8482310D2D}" srcOrd="4" destOrd="0" presId="urn:microsoft.com/office/officeart/2005/8/layout/venn1"/>
    <dgm:cxn modelId="{FF121DEF-9CEB-4364-B591-036A4A248EAE}" type="presParOf" srcId="{56EDA6D3-2DEC-4187-B3A0-5280CD1EFBF9}" destId="{8578211E-510B-400C-8A4B-BA6F07858A00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91674945-CC7E-441D-A34C-C8661E87EDC0}" type="datetimeFigureOut">
              <a:rPr lang="en-US" smtClean="0"/>
              <a:pPr/>
              <a:t>1/24/2015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C721387A-FBC4-42D0-9871-A2D1634B6F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83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1387A-FBC4-42D0-9871-A2D1634B6F6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735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3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36" name="Shape 35"/>
          <p:cNvSpPr>
            <a:spLocks/>
          </p:cNvSpPr>
          <p:nvPr/>
        </p:nvSpPr>
        <p:spPr bwMode="auto">
          <a:xfrm>
            <a:off x="4821864" y="1066800"/>
            <a:ext cx="4343400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43" name="Shape 42"/>
          <p:cNvSpPr>
            <a:spLocks/>
          </p:cNvSpPr>
          <p:nvPr/>
        </p:nvSpPr>
        <p:spPr bwMode="auto">
          <a:xfrm>
            <a:off x="290624" y="-14176"/>
            <a:ext cx="5562600" cy="6553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8" name="Shape 17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9" name="Shape 18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0" name="Shape 19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1" name="Shape 20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2" name="Shape 21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3" name="Shape 22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4" name="Shape 23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5" name="Shape 24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6" name="Shape 25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7" name="Shape 26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30" name="Shape 29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31" name="Shape 30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/>
          <a:p>
            <a:fld id="{743653DA-8BF4-4869-96FE-9BCF43372D46}" type="datetime8">
              <a:rPr lang="en-US" smtClean="0"/>
              <a:pPr/>
              <a:t>1/24/2015 6:49 PM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/>
          <a:p>
            <a:fld id="{72AC53DF-4216-466D-99A7-94400E6C2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1061515" y="1285817"/>
            <a:ext cx="4441273" cy="115368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958309" y="1491832"/>
            <a:ext cx="4902003" cy="111248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1164804" y="1390032"/>
            <a:ext cx="4441271" cy="164812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1244252" y="1819795"/>
            <a:ext cx="3972514" cy="115368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1562054" y="1928583"/>
            <a:ext cx="3563346" cy="103008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1685716" y="1993170"/>
            <a:ext cx="3098562" cy="111866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232216" y="1197670"/>
            <a:ext cx="4059116" cy="111866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831112" y="1594840"/>
            <a:ext cx="4917972" cy="131850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1077408" y="1714329"/>
            <a:ext cx="4430126" cy="115368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33400" y="464504"/>
            <a:ext cx="8153400" cy="774192"/>
          </a:xfrm>
        </p:spPr>
        <p:txBody>
          <a:bodyPr/>
          <a:lstStyle>
            <a:lvl1pPr marR="9144" algn="r">
              <a:defRPr sz="3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33181" y="1240961"/>
            <a:ext cx="3848419" cy="914400"/>
          </a:xfrm>
        </p:spPr>
        <p:txBody>
          <a:bodyPr tIns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 lang="en-US" smtClean="0"/>
              <a:pPr/>
              <a:t>1/24/2015 6:49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0541"/>
            <a:ext cx="7772400" cy="1974059"/>
          </a:xfrm>
        </p:spPr>
        <p:txBody>
          <a:bodyPr/>
          <a:lstStyle>
            <a:lvl1pPr algn="l">
              <a:buNone/>
              <a:defRPr sz="4000" b="1" cap="all" spc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838448"/>
            <a:ext cx="7772400" cy="1509712"/>
          </a:xfrm>
        </p:spPr>
        <p:txBody>
          <a:bodyPr anchor="b"/>
          <a:lstStyle>
            <a:lvl1pPr marL="374904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 lang="en-US" smtClean="0"/>
              <a:pPr/>
              <a:t>1/24/2015 6:49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1E3E-4B2F-4895-B65E-28B2E64F39F6}" type="datetime8">
              <a:rPr lang="en-US" smtClean="0"/>
              <a:pPr/>
              <a:t>1/24/2015 6:49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402264"/>
            <a:ext cx="868680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5435-8225-4333-BFFA-0096413F0D76}" type="datetime8">
              <a:rPr lang="en-US" smtClean="0"/>
              <a:pPr/>
              <a:t>1/24/2015 6:49 PM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 lang="en-US" smtClean="0"/>
              <a:pPr/>
              <a:t>1/24/2015 6:49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 lang="en-US" smtClean="0"/>
              <a:pPr/>
              <a:t>1/24/2015 6:49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1/24/2015 6:49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5" name="Group 17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6858000" cy="914400"/>
          </a:xfrm>
        </p:spPr>
        <p:txBody>
          <a:bodyPr anchor="b"/>
          <a:lstStyle>
            <a:lvl1pPr algn="l">
              <a:buNone/>
              <a:defRPr sz="21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6712" y="1905000"/>
            <a:ext cx="8778240" cy="4960144"/>
          </a:xfrm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14" name="Group 17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20EC5-AC53-4169-941E-EDF10CD23748}" type="datetime8">
              <a:rPr lang="en-US" smtClean="0"/>
              <a:pPr/>
              <a:t>1/24/2015 6:49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1/24/2015 6:49 PM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pPr algn="r"/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sz="4000" kern="1200" spc="-15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</p:titleStyle>
    <p:bodyStyle>
      <a:lvl1pPr marL="411480" indent="-342900" algn="l" rtl="0" eaLnBrk="1" latinLnBrk="0" hangingPunct="1">
        <a:spcBef>
          <a:spcPts val="700"/>
        </a:spcBef>
        <a:buSzPct val="95000"/>
        <a:buFont typeface="Wingdings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b="1" dirty="0" smtClean="0">
                <a:solidFill>
                  <a:srgbClr val="FFFF00"/>
                </a:solidFill>
                <a:latin typeface="Arno Pro Display" pitchFamily="18" charset="0"/>
                <a:ea typeface="Adobe Song Std L" pitchFamily="18" charset="-128"/>
              </a:rPr>
              <a:t>Why Obamacare isn’t enough</a:t>
            </a:r>
            <a:endParaRPr lang="en-US" sz="4800" b="1" dirty="0">
              <a:solidFill>
                <a:srgbClr val="FFFF00"/>
              </a:solidFill>
              <a:latin typeface="Arno Pro Display" pitchFamily="18" charset="0"/>
              <a:ea typeface="Adobe Song Std L" pitchFamily="18" charset="-12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Caption" pitchFamily="18" charset="0"/>
              </a:rPr>
              <a:t>The case for Single Payer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Smbd Captio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0" y="5791200"/>
            <a:ext cx="23078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David S. Ball RN, MHA</a:t>
            </a:r>
          </a:p>
          <a:p>
            <a:r>
              <a:rPr lang="en-US" dirty="0" smtClean="0"/>
              <a:t>Co-Founder</a:t>
            </a:r>
          </a:p>
          <a:p>
            <a:r>
              <a:rPr lang="en-US" dirty="0" smtClean="0"/>
              <a:t>Healthcare for All -SC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24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Obamacare is Bad (more)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Exchanges only offer private plans, no public option or chance to buy into Medicare.</a:t>
            </a:r>
          </a:p>
          <a:p>
            <a:endParaRPr lang="en-US" dirty="0"/>
          </a:p>
          <a:p>
            <a:r>
              <a:rPr lang="en-US" dirty="0" smtClean="0"/>
              <a:t>45,000 will die this year because they lack health insurance.</a:t>
            </a:r>
          </a:p>
          <a:p>
            <a:endParaRPr lang="en-US" dirty="0"/>
          </a:p>
          <a:p>
            <a:r>
              <a:rPr lang="en-US" dirty="0" smtClean="0"/>
              <a:t>Obamacare moves Single Payer back years.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11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this be true?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deserve only the health care they can pay for individually.</a:t>
            </a:r>
          </a:p>
          <a:p>
            <a:endParaRPr lang="en-US" dirty="0"/>
          </a:p>
          <a:p>
            <a:r>
              <a:rPr lang="en-US" dirty="0" smtClean="0"/>
              <a:t>Government authority = tyranny. </a:t>
            </a:r>
          </a:p>
          <a:p>
            <a:pPr marL="397764" lvl="1" indent="0">
              <a:buNone/>
            </a:pPr>
            <a:r>
              <a:rPr lang="en-US" dirty="0" smtClean="0"/>
              <a:t>Whether used to compel individual contributions </a:t>
            </a:r>
          </a:p>
          <a:p>
            <a:pPr marL="397764" lvl="1" indent="0">
              <a:buNone/>
            </a:pPr>
            <a:r>
              <a:rPr lang="en-US" dirty="0" smtClean="0"/>
              <a:t>to pay for health care or to set health care prices.</a:t>
            </a:r>
          </a:p>
        </p:txBody>
      </p:sp>
    </p:spTree>
    <p:extLst>
      <p:ext uri="{BB962C8B-B14F-4D97-AF65-F5344CB8AC3E}">
        <p14:creationId xmlns:p14="http://schemas.microsoft.com/office/powerpoint/2010/main" val="237712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914400"/>
          </a:xfrm>
        </p:spPr>
        <p:txBody>
          <a:bodyPr/>
          <a:lstStyle/>
          <a:p>
            <a:r>
              <a:rPr lang="en-US" dirty="0" smtClean="0"/>
              <a:t>How can we save $86,918,899?</a:t>
            </a:r>
            <a:endParaRPr lang="en-US" dirty="0"/>
          </a:p>
        </p:txBody>
      </p:sp>
      <p:pic>
        <p:nvPicPr>
          <p:cNvPr id="3075" name="Picture 3" descr="C:\Documents and Settings\David\Desktop\ScreenHunter_117 Jul. 29 20.5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066800"/>
            <a:ext cx="7314312" cy="5586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739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care insurance math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u="sng" dirty="0" smtClean="0"/>
              <a:t>$86,918,899</a:t>
            </a:r>
            <a:r>
              <a:rPr lang="en-US" dirty="0" smtClean="0"/>
              <a:t> =  X</a:t>
            </a:r>
            <a:endParaRPr lang="en-US" u="sng" dirty="0" smtClean="0"/>
          </a:p>
          <a:p>
            <a:pPr marL="68580" indent="0">
              <a:buNone/>
            </a:pPr>
            <a:r>
              <a:rPr lang="en-US" dirty="0" smtClean="0"/>
              <a:t>          30%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smtClean="0"/>
              <a:t>X = $289,729,663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smtClean="0"/>
              <a:t>CEO compensation for 7 people requires spending over a quarter of a billion dollars*.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sz="4300" dirty="0" smtClean="0"/>
              <a:t>*</a:t>
            </a:r>
            <a:r>
              <a:rPr lang="en-US" sz="600" dirty="0" smtClean="0"/>
              <a:t>(assumes only expenses are CEO compensation and there are only 7 people)</a:t>
            </a:r>
            <a:endParaRPr lang="en-US" sz="600" dirty="0"/>
          </a:p>
        </p:txBody>
      </p:sp>
    </p:spTree>
    <p:extLst>
      <p:ext uri="{BB962C8B-B14F-4D97-AF65-F5344CB8AC3E}">
        <p14:creationId xmlns:p14="http://schemas.microsoft.com/office/powerpoint/2010/main" val="252789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 you know this about Medicare?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Since Medicare began, solvency projection has ranged from 2-28 years (average 11.3). It is currently 13.</a:t>
            </a:r>
          </a:p>
          <a:p>
            <a:endParaRPr lang="en-US" dirty="0"/>
          </a:p>
          <a:p>
            <a:r>
              <a:rPr lang="en-US" dirty="0" smtClean="0"/>
              <a:t>Due to health care reform, Medicare’s unfunded obligation over the next 75 years declined from $13.5 trillion to $3 trillion.</a:t>
            </a:r>
          </a:p>
          <a:p>
            <a:endParaRPr lang="en-US" dirty="0"/>
          </a:p>
          <a:p>
            <a:r>
              <a:rPr lang="en-US" dirty="0" smtClean="0"/>
              <a:t>Medicare is an earned entitlement.</a:t>
            </a:r>
          </a:p>
          <a:p>
            <a:endParaRPr lang="en-US" dirty="0"/>
          </a:p>
          <a:p>
            <a:r>
              <a:rPr lang="en-US" dirty="0" smtClean="0"/>
              <a:t>Medicare funds the vast majority of residency training in the 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41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Medicare relate to debt?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042" y="2000250"/>
            <a:ext cx="8187309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787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Medicare funds held in Trust</a:t>
            </a:r>
            <a:endParaRPr lang="en-US" dirty="0"/>
          </a:p>
        </p:txBody>
      </p:sp>
      <p:pic>
        <p:nvPicPr>
          <p:cNvPr id="6146" name="Picture 2" descr="C:\Documents and Settings\David\Desktop\ScreenHunter_118 Jul. 30 08.4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24000"/>
            <a:ext cx="7739459" cy="4912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129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fix  Medicare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Everybody in, nobody out</a:t>
            </a:r>
          </a:p>
          <a:p>
            <a:r>
              <a:rPr lang="en-US" dirty="0" smtClean="0"/>
              <a:t>Stop raiding Trust fund</a:t>
            </a:r>
          </a:p>
          <a:p>
            <a:r>
              <a:rPr lang="en-US" dirty="0" smtClean="0"/>
              <a:t>Establish global budgets</a:t>
            </a:r>
          </a:p>
          <a:p>
            <a:r>
              <a:rPr lang="en-US" dirty="0" smtClean="0"/>
              <a:t>Negotiate drug prices</a:t>
            </a:r>
          </a:p>
          <a:p>
            <a:r>
              <a:rPr lang="en-US" dirty="0" smtClean="0"/>
              <a:t>Research what works</a:t>
            </a:r>
          </a:p>
          <a:p>
            <a:r>
              <a:rPr lang="en-US" dirty="0" smtClean="0"/>
              <a:t>Remove profit from financing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50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914400"/>
          </a:xfrm>
        </p:spPr>
        <p:txBody>
          <a:bodyPr/>
          <a:lstStyle/>
          <a:p>
            <a:pPr algn="ctr"/>
            <a:r>
              <a:rPr lang="en-US" dirty="0" smtClean="0"/>
              <a:t>www.pnhpSC.org</a:t>
            </a:r>
            <a:endParaRPr lang="en-US" dirty="0"/>
          </a:p>
        </p:txBody>
      </p:sp>
      <p:pic>
        <p:nvPicPr>
          <p:cNvPr id="7170" name="Picture 2" descr="C:\Documents and Settings\David\Desktop\ScreenHunter_119 Jul. 30 08.5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892" y="1143000"/>
            <a:ext cx="5721907" cy="5623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420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Questions?  Comments?</a:t>
            </a:r>
            <a:endParaRPr lang="en-US" dirty="0"/>
          </a:p>
        </p:txBody>
      </p:sp>
      <p:pic>
        <p:nvPicPr>
          <p:cNvPr id="8195" name="Picture 3" descr="C:\Documents and Settings\David\Local Settings\Temporary Internet Files\Content.IE5\WHX907Y0\MC90035896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9769" y="1600200"/>
            <a:ext cx="4268572" cy="426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818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Time for a quiz  (True or False)</a:t>
            </a:r>
            <a:endParaRPr lang="en-US" dirty="0"/>
          </a:p>
        </p:txBody>
      </p:sp>
      <p:pic>
        <p:nvPicPr>
          <p:cNvPr id="1026" name="Picture 2" descr="C:\Documents and Settings\David\Local Settings\Temporary Internet Files\Content.IE5\KRB0WMCA\MP90039883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164" y="1828800"/>
            <a:ext cx="64008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647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Obamacare isn’t enough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America has the best healthcare in the world.</a:t>
            </a:r>
          </a:p>
          <a:p>
            <a:endParaRPr lang="en-US" dirty="0" smtClean="0"/>
          </a:p>
          <a:p>
            <a:r>
              <a:rPr lang="en-US" dirty="0" smtClean="0"/>
              <a:t>Nothing can be done about healthcare costs.</a:t>
            </a:r>
          </a:p>
          <a:p>
            <a:endParaRPr lang="en-US" dirty="0" smtClean="0"/>
          </a:p>
          <a:p>
            <a:r>
              <a:rPr lang="en-US" dirty="0" smtClean="0"/>
              <a:t>Government takeover of healthcare gets between you and your doctor.</a:t>
            </a:r>
          </a:p>
          <a:p>
            <a:endParaRPr lang="en-US" dirty="0"/>
          </a:p>
          <a:p>
            <a:r>
              <a:rPr lang="en-US" dirty="0" smtClean="0"/>
              <a:t>Hospitals are required to provide medical care to anyone in the Emergency Department.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43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Obamacare isn’t enough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Government is wasteful/ Free market is efficient.</a:t>
            </a:r>
          </a:p>
          <a:p>
            <a:endParaRPr lang="en-US" sz="2800" dirty="0"/>
          </a:p>
          <a:p>
            <a:r>
              <a:rPr lang="en-US" sz="2800" dirty="0" smtClean="0"/>
              <a:t>Unemployment is the choice of freeloaders.</a:t>
            </a:r>
          </a:p>
          <a:p>
            <a:endParaRPr lang="en-US" sz="2800" dirty="0"/>
          </a:p>
          <a:p>
            <a:r>
              <a:rPr lang="en-US" sz="2800" dirty="0" smtClean="0"/>
              <a:t>Everyone doesn’t need health insurance.</a:t>
            </a:r>
          </a:p>
          <a:p>
            <a:endParaRPr lang="en-US" sz="2800" dirty="0"/>
          </a:p>
          <a:p>
            <a:r>
              <a:rPr lang="en-US" sz="2800" dirty="0" smtClean="0"/>
              <a:t>We can’t afford to fund Medicare.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3248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cap="all" dirty="0" smtClean="0">
                <a:ln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7000">
                      <a:schemeClr val="accent1">
                        <a:tint val="90000"/>
                        <a:shade val="65000"/>
                        <a:satMod val="172000"/>
                      </a:schemeClr>
                    </a:gs>
                    <a:gs pos="48000">
                      <a:schemeClr val="accent1">
                        <a:tint val="100000"/>
                        <a:shade val="65000"/>
                        <a:satMod val="130000"/>
                      </a:schemeClr>
                    </a:gs>
                    <a:gs pos="92000">
                      <a:schemeClr val="accent1">
                        <a:tint val="100000"/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tint val="100000"/>
                        <a:shade val="55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r="5400000" sy="-100000" rotWithShape="0"/>
                </a:effectLst>
              </a:rPr>
              <a:t>Attributes of Healthcare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7905893"/>
              </p:ext>
            </p:extLst>
          </p:nvPr>
        </p:nvGraphicFramePr>
        <p:xfrm>
          <a:off x="914400" y="178435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Obamacare is Good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has been no requirement that employers or insurance companies accept anyone – until now.</a:t>
            </a:r>
          </a:p>
          <a:p>
            <a:endParaRPr lang="en-US" dirty="0"/>
          </a:p>
          <a:p>
            <a:r>
              <a:rPr lang="en-US" dirty="0" smtClean="0"/>
              <a:t>Insurers could deny coverage due to preexisting conditions – until now.</a:t>
            </a:r>
          </a:p>
          <a:p>
            <a:endParaRPr lang="en-US" dirty="0"/>
          </a:p>
          <a:p>
            <a:r>
              <a:rPr lang="en-US" dirty="0" smtClean="0"/>
              <a:t>Dependents could be dropped from their parent’s plan before age 26 – until now.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14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Obamacare is Good (more)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Significantly expands coverage to the poor through state-federal Medicaid program.</a:t>
            </a:r>
          </a:p>
          <a:p>
            <a:endParaRPr lang="en-US" dirty="0"/>
          </a:p>
          <a:p>
            <a:r>
              <a:rPr lang="en-US" dirty="0" smtClean="0"/>
              <a:t>Creates publicly administered health insurance exchanges.</a:t>
            </a:r>
          </a:p>
          <a:p>
            <a:endParaRPr lang="en-US" dirty="0"/>
          </a:p>
          <a:p>
            <a:r>
              <a:rPr lang="en-US" dirty="0" smtClean="0"/>
              <a:t>Exchange plans must accept everyone and cannot set premiums based on health status.</a:t>
            </a:r>
          </a:p>
          <a:p>
            <a:endParaRPr lang="en-US" dirty="0"/>
          </a:p>
          <a:p>
            <a:r>
              <a:rPr lang="en-US" dirty="0" smtClean="0"/>
              <a:t>Limits administrative percentage for insurers.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64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Middle of the road approach</a:t>
            </a: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036153"/>
            <a:ext cx="6705600" cy="44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422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Obamacare is Bad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Continued for-profit health insurance likely to frustrate efforts to control health care costs.</a:t>
            </a:r>
          </a:p>
          <a:p>
            <a:endParaRPr lang="en-US" dirty="0"/>
          </a:p>
          <a:p>
            <a:r>
              <a:rPr lang="en-US" sz="2800" dirty="0" smtClean="0"/>
              <a:t>26 million people will remain uninsured in 2016.</a:t>
            </a:r>
          </a:p>
          <a:p>
            <a:endParaRPr lang="en-US" sz="2800" dirty="0"/>
          </a:p>
          <a:p>
            <a:r>
              <a:rPr lang="en-US" sz="2400" dirty="0" smtClean="0"/>
              <a:t>Most effective way to control costs is government negotiation with providers, including hospitals and pharmaceutical corporations. Done by Medicare and VA, not by Obamacare.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4129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elationshipDiagram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1AB39F"/>
      </a:accent4>
      <a:accent5>
        <a:srgbClr val="00ADDC"/>
      </a:accent5>
      <a:accent6>
        <a:srgbClr val="738AC8"/>
      </a:accent6>
      <a:hlink>
        <a:srgbClr val="F3D43B"/>
      </a:hlink>
      <a:folHlink>
        <a:srgbClr val="969696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50000">
              <a:schemeClr val="phClr">
                <a:tint val="60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55000"/>
                <a:satMod val="138000"/>
              </a:schemeClr>
            </a:gs>
            <a:gs pos="40000">
              <a:schemeClr val="phClr">
                <a:tint val="94000"/>
              </a:schemeClr>
            </a:gs>
            <a:gs pos="50000">
              <a:schemeClr val="phClr">
                <a:tint val="100000"/>
              </a:schemeClr>
            </a:gs>
            <a:gs pos="68000">
              <a:schemeClr val="phClr">
                <a:tint val="92000"/>
              </a:schemeClr>
            </a:gs>
            <a:gs pos="100000">
              <a:schemeClr val="phClr">
                <a:tint val="48000"/>
                <a:satMod val="135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000" dist="25400" dir="16000000" rotWithShape="0">
              <a:srgbClr val="000000">
                <a:alpha val="37000"/>
              </a:srgbClr>
            </a:outerShdw>
          </a:effectLst>
        </a:effectStyle>
        <a:effectStyle>
          <a:effectLst>
            <a:glow rad="63500">
              <a:schemeClr val="phClr"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600">
              <a:schemeClr val="phClr">
                <a:alpha val="45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200000"/>
            </a:lightRig>
          </a:scene3d>
          <a:sp3d prstMaterial="matte">
            <a:bevelT w="2540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53000"/>
                <a:satMod val="200000"/>
              </a:schemeClr>
              <a:schemeClr val="phClr">
                <a:tint val="78000"/>
                <a:satMod val="2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98B3A97-E5B2-43A7-B947-634C43F90C6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RelationshipDiagram</Template>
  <TotalTime>0</TotalTime>
  <Words>514</Words>
  <Application>Microsoft Office PowerPoint</Application>
  <PresentationFormat>On-screen Show (4:3)</PresentationFormat>
  <Paragraphs>89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Adobe Song Std L</vt:lpstr>
      <vt:lpstr>Arno Pro Display</vt:lpstr>
      <vt:lpstr>Arno Pro Smbd Caption</vt:lpstr>
      <vt:lpstr>Calibri</vt:lpstr>
      <vt:lpstr>Corbel</vt:lpstr>
      <vt:lpstr>Wingdings</vt:lpstr>
      <vt:lpstr>Wingdings 2</vt:lpstr>
      <vt:lpstr>Wingdings 3</vt:lpstr>
      <vt:lpstr>RelationshipDiagram</vt:lpstr>
      <vt:lpstr>Why Obamacare isn’t enough</vt:lpstr>
      <vt:lpstr>Time for a quiz  (True or False)</vt:lpstr>
      <vt:lpstr>Why Obamacare isn’t enough</vt:lpstr>
      <vt:lpstr>Why Obamacare isn’t enough</vt:lpstr>
      <vt:lpstr>Attributes of Healthcare</vt:lpstr>
      <vt:lpstr>Why Obamacare is Good</vt:lpstr>
      <vt:lpstr>Why Obamacare is Good (more)</vt:lpstr>
      <vt:lpstr>Middle of the road approach</vt:lpstr>
      <vt:lpstr>Why Obamacare is Bad</vt:lpstr>
      <vt:lpstr>Why Obamacare is Bad (more)</vt:lpstr>
      <vt:lpstr>Can this be true?</vt:lpstr>
      <vt:lpstr>How can we save $86,918,899?</vt:lpstr>
      <vt:lpstr>Health care insurance math</vt:lpstr>
      <vt:lpstr>Did you know this about Medicare?</vt:lpstr>
      <vt:lpstr>How does Medicare relate to debt?</vt:lpstr>
      <vt:lpstr>Medicare funds held in Trust</vt:lpstr>
      <vt:lpstr>How to fix  Medicare</vt:lpstr>
      <vt:lpstr>www.pnhpSC.org</vt:lpstr>
      <vt:lpstr>Questions?  Comments?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2013-07-29T22:19:24Z</dcterms:created>
  <dcterms:modified xsi:type="dcterms:W3CDTF">2015-01-24T23:50:06Z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TC101743279990</vt:lpwstr>
  </property>
</Properties>
</file>